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9" r:id="rId3"/>
    <p:sldId id="275" r:id="rId4"/>
    <p:sldId id="257" r:id="rId5"/>
    <p:sldId id="351" r:id="rId6"/>
    <p:sldId id="279" r:id="rId7"/>
    <p:sldId id="346" r:id="rId8"/>
    <p:sldId id="337" r:id="rId9"/>
    <p:sldId id="338" r:id="rId10"/>
    <p:sldId id="340" r:id="rId11"/>
    <p:sldId id="341" r:id="rId12"/>
    <p:sldId id="348" r:id="rId13"/>
    <p:sldId id="349" r:id="rId14"/>
    <p:sldId id="350" r:id="rId15"/>
    <p:sldId id="352" r:id="rId16"/>
    <p:sldId id="343" r:id="rId17"/>
    <p:sldId id="269" r:id="rId1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D8F8"/>
    <a:srgbClr val="00AEEF"/>
    <a:srgbClr val="D1D3D4"/>
    <a:srgbClr val="939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FD9B81-9D22-4575-83E3-4504237C921F}" type="datetimeFigureOut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01F507C-44C0-4E03-96AC-4D3438A81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17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2F8FBF-65A9-46AC-BE10-D4801CCB6612}" type="datetimeFigureOut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187282-EA32-4E55-AA26-2B99088D4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612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237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96220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25A7-0DA8-46DE-870B-9C0C0C842BEF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0846-47D7-47C3-BB64-462C6C517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6EF3-8533-4E41-8B19-C727C3C5B4E6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777F-ED21-4CCC-B3FD-A7A86E2F6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7947-3C45-4D39-9F99-43FD05C11DAF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354A9-B40C-40C1-BC01-42D6B8890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0242-6177-4DDD-91D0-C4757F93F2A7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9E64-2405-4CEB-97C3-99CD3B652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89B3-AC5D-4663-AB23-FA0F554782E7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A183-E235-4E66-84D2-B551F28DA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B61D-4B84-48E5-8F88-995E5CAF0680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0DB4-BBA8-4B17-8833-A215D4E15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5297-25E5-4750-B219-0EE06E4E0DB5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9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8ADA-F18B-4D37-BB05-5D73F4CC48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FB03-3012-4868-865F-384A25371C05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4C4B-FE1F-4FAD-B55B-3E2522A2E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FC50-B377-4C8D-9DF6-F78865B5FEB4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9B6F-E375-4EE9-9FCC-4212913F1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0D94-FD71-464C-8587-9D8F61B51F20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388F-7714-4B79-894F-467DB5C6A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8BD2-7FF3-43C8-9D3F-1EAC2982C47E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6FB1-19D3-4248-8A22-ABA72FEC7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AA874-F959-4769-A787-20D42EAD7EE4}" type="datetime1">
              <a:rPr lang="cs-CZ"/>
              <a:pPr>
                <a:defRPr/>
              </a:pPr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2994E-B4CE-47E5-A166-D2A2083FD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ubicek@ipr.praha.eu" TargetMode="External"/><Relationship Id="rId4" Type="http://schemas.openxmlformats.org/officeDocument/2006/relationships/hyperlink" Target="mailto:kleinwachterova@ipr.praha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4829175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67944" y="1412776"/>
            <a:ext cx="4608512" cy="2303289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/>
              <a:t>Pracovní skupina </a:t>
            </a:r>
            <a:r>
              <a:rPr lang="cs-CZ" sz="6000" u="sng" dirty="0" smtClean="0"/>
              <a:t/>
            </a:r>
            <a:br>
              <a:rPr lang="cs-CZ" sz="6000" u="sng" dirty="0" smtClean="0"/>
            </a:br>
            <a:r>
              <a:rPr lang="cs-CZ" sz="6000" u="sng" dirty="0" smtClean="0"/>
              <a:t>Modernizace vozového parku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946682" cy="2348880"/>
          </a:xfrm>
        </p:spPr>
        <p:txBody>
          <a:bodyPr rtlCol="0">
            <a:normAutofit fontScale="775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400" dirty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 smtClean="0">
                <a:solidFill>
                  <a:schemeClr val="tx1"/>
                </a:solidFill>
              </a:rPr>
              <a:t>24. srpna 2017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900" y="115888"/>
            <a:ext cx="87122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900" y="1258888"/>
            <a:ext cx="8712200" cy="519444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Kontrola předložených projektových záměrů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Předloženy 2 projektové záměry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oba PZ byly před konáním pracovní skupiny vyhodnoceny v souladu se Strategií ITI dle kritérií ŘV ITI PMO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i="1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i="1" dirty="0" smtClean="0"/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Posouzení souladu PZ se strategií ITI PMO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Cíl pracovní skupiny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Vytvořit konsenzem takový soubor projektů, který naplní parametry výzvy (při využití alokace výzvy a splnění indikátorů)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Výzva nositele vyhlášena na 50 % alokace opatření, možnost doporučit ŘV ITI PMO navýšení alokace ve výzvě č. 9 na 100 % alokace – umožnit financovat oba předložené projektové záměry, které dohromady naplňují alokaci a indikátory celého opatření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BUS CNG Kladno - 2017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Nákup vozidel na alternativní pohon CNG splňující evropskou emisní normu EURO VI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Nákup 10 ks autobusů standartní délky a 4 ks velkokapacitních (kloubových) autobusů, bezbariérových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Předpokládaná kapacita vozidel 1 310 cestujících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74801: </a:t>
            </a:r>
            <a:r>
              <a:rPr lang="cs-CZ" b="1" dirty="0" smtClean="0"/>
              <a:t>14 ks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75110: </a:t>
            </a:r>
            <a:r>
              <a:rPr lang="cs-CZ" b="1" dirty="0" smtClean="0"/>
              <a:t>12 000 000 osoby/rok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36111: </a:t>
            </a:r>
            <a:r>
              <a:rPr lang="cs-CZ" b="1" dirty="0" smtClean="0"/>
              <a:t>1 t/rok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Výše požadované podpory z EFRR: </a:t>
            </a:r>
            <a:r>
              <a:rPr lang="cs-CZ" b="1" dirty="0" smtClean="0"/>
              <a:t>85 0000 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cs-CZ" dirty="0" smtClean="0"/>
              <a:t>2) Nákup nízkopodlažních autobusů s pohonem CNG – ČSAD Střední Čechy </a:t>
            </a:r>
            <a:r>
              <a:rPr lang="cs-CZ" dirty="0" err="1" smtClean="0"/>
              <a:t>a.s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554" y="2276873"/>
            <a:ext cx="8229600" cy="396044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Nákup nízkopodlažních autobusů </a:t>
            </a:r>
            <a:r>
              <a:rPr lang="cs-CZ" dirty="0" err="1" smtClean="0"/>
              <a:t>low-entry</a:t>
            </a:r>
            <a:r>
              <a:rPr lang="cs-CZ" dirty="0" smtClean="0"/>
              <a:t> s pohonem CNG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Minimální souhrnná kapacita pořízených vozidel bude 980 míst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74801: </a:t>
            </a:r>
            <a:r>
              <a:rPr lang="cs-CZ" b="1" dirty="0"/>
              <a:t>14 ks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75110: </a:t>
            </a:r>
            <a:r>
              <a:rPr lang="cs-CZ" b="1" dirty="0" smtClean="0"/>
              <a:t>1 297 850 </a:t>
            </a:r>
            <a:r>
              <a:rPr lang="cs-CZ" b="1" dirty="0"/>
              <a:t>osoby/rok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36111: </a:t>
            </a:r>
            <a:r>
              <a:rPr lang="cs-CZ" b="1" dirty="0" smtClean="0"/>
              <a:t>1,24 </a:t>
            </a:r>
            <a:r>
              <a:rPr lang="cs-CZ" b="1" dirty="0"/>
              <a:t>t/rok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Výše požadované podpory z EFRR: </a:t>
            </a:r>
            <a:r>
              <a:rPr lang="cs-CZ" b="1" dirty="0" smtClean="0"/>
              <a:t>71 638 </a:t>
            </a:r>
            <a:r>
              <a:rPr lang="cs-CZ" b="1" dirty="0"/>
              <a:t>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1284"/>
            <a:ext cx="8229600" cy="949444"/>
          </a:xfrm>
        </p:spPr>
        <p:txBody>
          <a:bodyPr/>
          <a:lstStyle/>
          <a:p>
            <a:r>
              <a:rPr lang="cs-CZ" dirty="0" smtClean="0"/>
              <a:t>Hodnotící kritéria ZS ITI (vozidla)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400600"/>
          </a:xfrm>
        </p:spPr>
        <p:txBody>
          <a:bodyPr/>
          <a:lstStyle/>
          <a:p>
            <a:r>
              <a:rPr lang="cs-CZ" sz="2400" dirty="0"/>
              <a:t>Kritéria formálních náležitostí pro integrované projekty ITI Pražské metropolitní oblasti </a:t>
            </a:r>
            <a:endParaRPr lang="cs-CZ" sz="2400" dirty="0" smtClean="0"/>
          </a:p>
          <a:p>
            <a:r>
              <a:rPr lang="cs-CZ" sz="2400" dirty="0"/>
              <a:t>Obecná kritéria přijatelnosti </a:t>
            </a:r>
            <a:endParaRPr lang="cs-CZ" sz="2400" dirty="0" smtClean="0"/>
          </a:p>
          <a:p>
            <a:pPr lvl="1"/>
            <a:r>
              <a:rPr lang="cs-CZ" sz="2000" dirty="0" smtClean="0"/>
              <a:t>Žádost </a:t>
            </a:r>
            <a:r>
              <a:rPr lang="cs-CZ" sz="2000" dirty="0"/>
              <a:t>o podporu odpovídá projektovému záměru, ke kterému vydal své vyjádření </a:t>
            </a:r>
            <a:r>
              <a:rPr lang="cs-CZ" sz="2000" dirty="0" smtClean="0"/>
              <a:t>Řídicí </a:t>
            </a:r>
            <a:r>
              <a:rPr lang="cs-CZ" sz="2000" dirty="0"/>
              <a:t>výbor ITI Pražské metropolitní oblasti</a:t>
            </a:r>
            <a:r>
              <a:rPr lang="cs-CZ" sz="2000" dirty="0" smtClean="0"/>
              <a:t>.</a:t>
            </a:r>
          </a:p>
          <a:p>
            <a:pPr lvl="2"/>
            <a:r>
              <a:rPr lang="cs-CZ" sz="1600" dirty="0"/>
              <a:t>Žádost o podporu a projektový záměr se shodují v údajích: žadatel, popis projektu, hodnoty indikátorů. Hodnoty indikátorů v žádosti o podporu jsou stejné jako </a:t>
            </a:r>
            <a:r>
              <a:rPr lang="cs-CZ" sz="1600" b="1" dirty="0"/>
              <a:t>hodnoty indikátorů </a:t>
            </a:r>
            <a:r>
              <a:rPr lang="cs-CZ" sz="1600" dirty="0"/>
              <a:t>uvedené v projektovém záměru nebo jsou </a:t>
            </a:r>
            <a:r>
              <a:rPr lang="cs-CZ" sz="1600" b="1" dirty="0"/>
              <a:t>vyšší či nižší max. o 5 % </a:t>
            </a:r>
            <a:r>
              <a:rPr lang="cs-CZ" sz="1600" dirty="0"/>
              <a:t>a tato změna je popsána a zdůvodněna. Zároveň </a:t>
            </a:r>
            <a:r>
              <a:rPr lang="cs-CZ" sz="1600" b="1" dirty="0"/>
              <a:t>výše dotace z EU v žádosti o podporu nepřevyšuje částku uvedenou v projektovém </a:t>
            </a:r>
            <a:r>
              <a:rPr lang="cs-CZ" sz="1600" b="1" dirty="0" smtClean="0"/>
              <a:t>záměru</a:t>
            </a:r>
            <a:r>
              <a:rPr lang="cs-CZ" sz="1600" dirty="0" smtClean="0"/>
              <a:t>.</a:t>
            </a:r>
          </a:p>
          <a:p>
            <a:pPr lvl="1"/>
            <a:r>
              <a:rPr lang="cs-CZ" sz="2000" dirty="0"/>
              <a:t>Projekt bude realizován na území Pražské metropolitní oblasti, vyjma území hl. m. Prahy. </a:t>
            </a:r>
            <a:endParaRPr lang="cs-CZ" sz="2000" dirty="0" smtClean="0"/>
          </a:p>
          <a:p>
            <a:pPr lvl="2"/>
            <a:r>
              <a:rPr lang="cs-CZ" sz="1600" dirty="0" smtClean="0"/>
              <a:t>Projekt </a:t>
            </a:r>
            <a:r>
              <a:rPr lang="cs-CZ" sz="1600" dirty="0"/>
              <a:t>bude realizován na území Pražské metropolitní oblasti, vyjma území hl. m. Prahy. Ve SC 1.2 IROP u </a:t>
            </a:r>
            <a:r>
              <a:rPr lang="cs-CZ" sz="1600" dirty="0" smtClean="0"/>
              <a:t>aktivity </a:t>
            </a:r>
            <a:r>
              <a:rPr lang="cs-CZ" sz="1600" dirty="0" err="1"/>
              <a:t>Nízkoemisní</a:t>
            </a:r>
            <a:r>
              <a:rPr lang="cs-CZ" sz="1600" dirty="0"/>
              <a:t> a bezemisní vozidla bude </a:t>
            </a:r>
            <a:r>
              <a:rPr lang="cs-CZ" sz="1600" b="1" dirty="0"/>
              <a:t>minimálně 70 % ujetých </a:t>
            </a:r>
            <a:r>
              <a:rPr lang="cs-CZ" sz="1600" b="1" dirty="0" err="1"/>
              <a:t>vozokilometrů</a:t>
            </a:r>
            <a:r>
              <a:rPr lang="cs-CZ" sz="1600" dirty="0"/>
              <a:t> realizováno </a:t>
            </a:r>
            <a:r>
              <a:rPr lang="cs-CZ" sz="1600" b="1" dirty="0"/>
              <a:t>na území Pražské metropolitní oblasti</a:t>
            </a:r>
            <a:r>
              <a:rPr lang="cs-CZ" sz="1600" dirty="0"/>
              <a:t>, vyjma hl. m. Prahy </a:t>
            </a:r>
            <a:endParaRPr lang="cs-CZ" sz="1600" dirty="0" smtClean="0"/>
          </a:p>
          <a:p>
            <a:pPr lvl="2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92105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060" y="188640"/>
            <a:ext cx="8229600" cy="850106"/>
          </a:xfrm>
        </p:spPr>
        <p:txBody>
          <a:bodyPr/>
          <a:lstStyle/>
          <a:p>
            <a:r>
              <a:rPr lang="cs-CZ" dirty="0"/>
              <a:t>Hodnotící kritéria ZS </a:t>
            </a:r>
            <a:r>
              <a:rPr lang="cs-CZ" dirty="0" smtClean="0"/>
              <a:t>ITI (vozidla)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580" y="1196752"/>
            <a:ext cx="8229600" cy="5256584"/>
          </a:xfrm>
        </p:spPr>
        <p:txBody>
          <a:bodyPr/>
          <a:lstStyle/>
          <a:p>
            <a:r>
              <a:rPr lang="cs-CZ" sz="2800" dirty="0"/>
              <a:t>Specifická kritéria přijatelnosti </a:t>
            </a:r>
            <a:endParaRPr lang="cs-CZ" sz="2800" dirty="0" smtClean="0"/>
          </a:p>
          <a:p>
            <a:pPr lvl="1"/>
            <a:r>
              <a:rPr lang="cs-CZ" sz="2000" dirty="0" smtClean="0"/>
              <a:t>Vozidla</a:t>
            </a:r>
            <a:r>
              <a:rPr lang="cs-CZ" sz="2000" dirty="0"/>
              <a:t>, nakupovaná pro veřejnou dopravu, jsou upravená pro přepravu osob se sníženou schopností pohybu a orientace. </a:t>
            </a:r>
          </a:p>
          <a:p>
            <a:r>
              <a:rPr lang="cs-CZ" sz="2800" dirty="0"/>
              <a:t>Kritéria věcného hodnocení </a:t>
            </a:r>
            <a:endParaRPr lang="cs-CZ" sz="2800" dirty="0" smtClean="0"/>
          </a:p>
          <a:p>
            <a:pPr lvl="1"/>
            <a:r>
              <a:rPr lang="cs-CZ" sz="2000" b="1" dirty="0" smtClean="0"/>
              <a:t>Minimálně</a:t>
            </a:r>
            <a:r>
              <a:rPr lang="cs-CZ" sz="2000" dirty="0" smtClean="0"/>
              <a:t> </a:t>
            </a:r>
            <a:r>
              <a:rPr lang="cs-CZ" sz="2000" b="1" dirty="0" smtClean="0"/>
              <a:t>25 </a:t>
            </a:r>
            <a:r>
              <a:rPr lang="cs-CZ" sz="2000" b="1" dirty="0"/>
              <a:t>bodů </a:t>
            </a:r>
            <a:r>
              <a:rPr lang="cs-CZ" sz="2000" b="1" dirty="0" smtClean="0"/>
              <a:t>(max.</a:t>
            </a:r>
            <a:r>
              <a:rPr lang="cs-CZ" sz="2000" dirty="0" smtClean="0"/>
              <a:t> </a:t>
            </a:r>
            <a:r>
              <a:rPr lang="cs-CZ" sz="2000" b="1" dirty="0"/>
              <a:t>50 </a:t>
            </a:r>
            <a:r>
              <a:rPr lang="cs-CZ" sz="2000" b="1" dirty="0" smtClean="0"/>
              <a:t>bodů)</a:t>
            </a:r>
          </a:p>
          <a:p>
            <a:pPr lvl="1"/>
            <a:r>
              <a:rPr lang="cs-CZ" sz="2000" b="1" dirty="0" smtClean="0"/>
              <a:t> </a:t>
            </a:r>
            <a:r>
              <a:rPr lang="cs-CZ" sz="2000" dirty="0"/>
              <a:t>Realizace projektu přispěje ke snížení emisí polétavého prachu do ovzduší</a:t>
            </a:r>
          </a:p>
          <a:p>
            <a:pPr lvl="1"/>
            <a:r>
              <a:rPr lang="cs-CZ" sz="2000" dirty="0"/>
              <a:t>Projekt je navržen k realizaci v rámci systému integrované dopravy</a:t>
            </a:r>
          </a:p>
          <a:p>
            <a:pPr lvl="1"/>
            <a:r>
              <a:rPr lang="cs-CZ" sz="2000" dirty="0"/>
              <a:t>Projekt přispěje k podpoře železniční nebo autobusové dopravy v Pražské metropolitní oblasti</a:t>
            </a:r>
          </a:p>
          <a:p>
            <a:pPr lvl="1"/>
            <a:r>
              <a:rPr lang="cs-CZ" sz="2000" dirty="0"/>
              <a:t>Projekt přispěje k podpoře autobusové dopravy přejíždějící hranice Prahy</a:t>
            </a:r>
          </a:p>
          <a:p>
            <a:pPr lvl="1"/>
            <a:r>
              <a:rPr lang="cs-CZ" sz="2000" dirty="0"/>
              <a:t>Vozidla pro veřejnou dopravu pořízená v rámci projektu jsou vybavena systémy pro informování cestujících</a:t>
            </a:r>
          </a:p>
          <a:p>
            <a:pPr lvl="1"/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26953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5183906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Jednání ŘV ITI PMO – 27. září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Vydání vyjádření ŘV</a:t>
            </a:r>
            <a:r>
              <a:rPr lang="cs-CZ" dirty="0"/>
              <a:t> ITI PMO</a:t>
            </a:r>
            <a:r>
              <a:rPr lang="cs-CZ" dirty="0" smtClean="0"/>
              <a:t> – do </a:t>
            </a:r>
            <a:r>
              <a:rPr lang="cs-CZ" dirty="0"/>
              <a:t>6</a:t>
            </a:r>
            <a:r>
              <a:rPr lang="cs-CZ" dirty="0" smtClean="0"/>
              <a:t>. října 2017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Výzva ZS ITI (kolová) vyhlášena 19. června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Příjem žádostí otevřen od 29. září 2017</a:t>
            </a:r>
            <a:endParaRPr lang="cs-CZ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Ukončení příjmu žádostí 31. října2017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Následně budou projektové žádosti hodnoceny dle hodnotících kritérií Zprostředkujícího subjektu ITI Pražské metropolitní oblasti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b="1" dirty="0" smtClean="0"/>
              <a:t>OSNOVA </a:t>
            </a:r>
            <a:r>
              <a:rPr lang="cs-CZ" b="1" dirty="0"/>
              <a:t>STUDIE PROVEDITELNOSTI </a:t>
            </a:r>
            <a:r>
              <a:rPr lang="cs-CZ" dirty="0"/>
              <a:t>- DOPLŇUJÍCÍ INFORMACE PRO HODNOCENÍ PROVÁDĚNÉ ZS ITI PRAŽSKÉ METROPOLITNÍ OBLASTI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Rozhodovat bude připravenost a kvalita projektů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758066"/>
            <a:ext cx="50800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1615737"/>
            <a:ext cx="4392613" cy="59848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pozornost!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4499992" y="3502150"/>
            <a:ext cx="6264696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Manažerka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Kristina Kleinwächterová</a:t>
            </a:r>
          </a:p>
          <a:p>
            <a:pPr>
              <a:spcAft>
                <a:spcPts val="0"/>
              </a:spcAft>
            </a:pPr>
            <a:r>
              <a:rPr lang="cs-CZ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kleinwachterova@ipr.praha.eu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236 004 631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Asistent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Ondřej Kubíček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8ED8F8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kubicek@ipr.praha.eu</a:t>
            </a:r>
            <a:endParaRPr lang="cs-CZ" sz="1400" u="sng" dirty="0">
              <a:solidFill>
                <a:srgbClr val="8ED8F8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Tematický koordinátor pro dopravu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Patrik Macho</a:t>
            </a:r>
          </a:p>
          <a:p>
            <a:pPr>
              <a:spcAft>
                <a:spcPts val="0"/>
              </a:spcAft>
            </a:pPr>
            <a:r>
              <a:rPr lang="cs-CZ" sz="1400" u="sng" dirty="0" smtClean="0">
                <a:solidFill>
                  <a:srgbClr val="8ED8F8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macho@kr-s.cz</a:t>
            </a:r>
            <a:endParaRPr lang="cs-CZ" sz="1400" u="sng" dirty="0">
              <a:solidFill>
                <a:srgbClr val="8ED8F8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Úvodní slovo a představení odborníků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Proces hodnocení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Aktuální stav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Další postup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Integrovaná strategie pro ITI PMO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Integrovaný nástroj pro nové programové období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Specifikace čerpání prostředků z ESI fondů na území PMO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Specifikace aktivit pro danou oblast, ale nejedná se o </a:t>
            </a:r>
            <a:r>
              <a:rPr lang="cs-CZ" b="1" i="1" dirty="0" smtClean="0"/>
              <a:t>„změkčování“ </a:t>
            </a:r>
            <a:r>
              <a:rPr lang="cs-CZ" b="1" dirty="0" smtClean="0"/>
              <a:t>podmínek nastavených IROP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Důraz na </a:t>
            </a:r>
            <a:r>
              <a:rPr lang="cs-CZ" b="1" dirty="0" smtClean="0"/>
              <a:t>„územní integrovaný přístup“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474118" y="116632"/>
            <a:ext cx="8219256" cy="706091"/>
          </a:xfrm>
        </p:spPr>
        <p:txBody>
          <a:bodyPr/>
          <a:lstStyle/>
          <a:p>
            <a:pPr algn="l"/>
            <a:r>
              <a:rPr lang="cs-CZ" dirty="0" smtClean="0"/>
              <a:t>Proces schvalování projektů</a:t>
            </a:r>
          </a:p>
        </p:txBody>
      </p:sp>
      <p:pic>
        <p:nvPicPr>
          <p:cNvPr id="4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45" y="822723"/>
            <a:ext cx="7633671" cy="552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706090"/>
          </a:xfrm>
        </p:spPr>
        <p:txBody>
          <a:bodyPr/>
          <a:lstStyle/>
          <a:p>
            <a:r>
              <a:rPr lang="cs-CZ" dirty="0" smtClean="0"/>
              <a:t>Zapojení zprostředkujícího subjektu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kriegischova\Desktop\2015_11_28_tab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488832" cy="560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88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5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2 předložené projektové záměry, 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Projektové </a:t>
            </a:r>
            <a:r>
              <a:rPr lang="cs-CZ" altLang="cs-CZ" dirty="0"/>
              <a:t>záměry za </a:t>
            </a:r>
            <a:r>
              <a:rPr lang="cs-CZ" altLang="cs-CZ" dirty="0" smtClean="0"/>
              <a:t>cca 156 mil. Kč </a:t>
            </a:r>
            <a:r>
              <a:rPr lang="cs-CZ" altLang="cs-CZ" dirty="0"/>
              <a:t>(</a:t>
            </a:r>
            <a:r>
              <a:rPr lang="cs-CZ" altLang="cs-CZ" dirty="0" smtClean="0"/>
              <a:t>příspěvek Unie)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Hlavní problémy u přijatých PZ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Chybějící název projektu a </a:t>
            </a:r>
            <a:r>
              <a:rPr lang="cs-CZ" altLang="cs-CZ" dirty="0" err="1" smtClean="0"/>
              <a:t>info</a:t>
            </a:r>
            <a:r>
              <a:rPr lang="cs-CZ" altLang="cs-CZ" dirty="0" smtClean="0"/>
              <a:t> zdroj u indikátorů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Specifikace linek vybavovaných novými autobusy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Zajištění udržitelnosti projektu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Riziko – neplnění či vypršení Smlouvy o závazku veřejné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945103"/>
              </p:ext>
            </p:extLst>
          </p:nvPr>
        </p:nvGraphicFramePr>
        <p:xfrm>
          <a:off x="179509" y="1916832"/>
          <a:ext cx="8640962" cy="2357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1643"/>
                <a:gridCol w="759936"/>
                <a:gridCol w="712760"/>
                <a:gridCol w="1080120"/>
                <a:gridCol w="1072850"/>
                <a:gridCol w="799358"/>
                <a:gridCol w="1349071"/>
                <a:gridCol w="1315224"/>
              </a:tblGrid>
              <a:tr h="108012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Název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Žadatel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Termín realizace projektu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CZV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Podpora Unie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7 48 01 - Počet nově pořízených vozidel pro veřejnou dopravu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7 51 10 - Počet osob přepravených veřejnou dopravou (počáteční/cílová hodnota)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3 61 11 - Množství emisí primárních částic v rámci podpořených projektů (počáteční/cílová hodnota)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</a:tr>
              <a:tr h="43072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BUS CNG Kladno 2017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ČSAD MHD Kladno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6/16-6/18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100 000 000,00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85 000 000,00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10 000 000/12 000 000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384/1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</a:tr>
              <a:tr h="64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Nákup nízkopodlažních autobusů s pohonem CNG - ČSAD Střední Čechy, a.s.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ČSAD Střední Čechy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5/18-2/19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84 280 000,00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71 638 000,00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1 285 000/1 297 850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5,229/1,240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Alokace opatření ITI (vozidla)</a:t>
            </a:r>
          </a:p>
        </p:txBody>
      </p:sp>
      <p:sp>
        <p:nvSpPr>
          <p:cNvPr id="23554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cs typeface="Arial" charset="0"/>
              </a:rPr>
              <a:t>Opatření 1.4.2 Strategie ITI (Modernizace vozového parku ve veřejné dopravě)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Celkové způsobilé výdaje	</a:t>
            </a:r>
            <a:r>
              <a:rPr lang="cs-CZ" b="1" dirty="0" smtClean="0"/>
              <a:t>180 000 000 Kč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Příspěvek Unie z EFRR	</a:t>
            </a:r>
            <a:r>
              <a:rPr lang="cs-CZ" b="1" u="sng" dirty="0" smtClean="0">
                <a:solidFill>
                  <a:srgbClr val="00AEEF"/>
                </a:solidFill>
              </a:rPr>
              <a:t>170 000 000 Kč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Alokace výzvy nositele ITI č. 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Příspěvek Unie </a:t>
            </a:r>
            <a:r>
              <a:rPr lang="cs-CZ" b="1" dirty="0" smtClean="0"/>
              <a:t>85 000 000 Kč </a:t>
            </a:r>
            <a:r>
              <a:rPr lang="cs-CZ" i="1" dirty="0" smtClean="0"/>
              <a:t>(50 </a:t>
            </a:r>
            <a:r>
              <a:rPr lang="cs-CZ" i="1" dirty="0"/>
              <a:t>% </a:t>
            </a:r>
            <a:r>
              <a:rPr lang="cs-CZ" i="1" dirty="0" smtClean="0"/>
              <a:t>celkové alokace na opatření)</a:t>
            </a:r>
            <a:endParaRPr lang="cs-CZ" b="1" dirty="0" smtClean="0"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1.4.2 Strategie ITI </a:t>
            </a:r>
            <a:r>
              <a:rPr lang="cs-CZ" sz="2800" dirty="0" smtClean="0"/>
              <a:t>(Modernizace vozového parku ve veřejné dopravě</a:t>
            </a:r>
            <a:r>
              <a:rPr lang="cs-CZ" sz="2400" dirty="0" smtClean="0"/>
              <a:t>)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cs-CZ" b="1" smtClean="0"/>
          </a:p>
          <a:p>
            <a:pPr marL="0" indent="0">
              <a:buFont typeface="Arial" charset="0"/>
              <a:buNone/>
            </a:pPr>
            <a:endParaRPr lang="cs-CZ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145953"/>
              </p:ext>
            </p:extLst>
          </p:nvPr>
        </p:nvGraphicFramePr>
        <p:xfrm>
          <a:off x="464820" y="1484784"/>
          <a:ext cx="7920880" cy="490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809"/>
                <a:gridCol w="2872254"/>
                <a:gridCol w="2604817"/>
              </a:tblGrid>
              <a:tr h="86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Opatření</a:t>
                      </a:r>
                      <a:r>
                        <a:rPr lang="cs-CZ" sz="2400" baseline="0" dirty="0" smtClean="0"/>
                        <a:t> 1.4.2 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Předložené PZ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</a:tr>
              <a:tr h="866060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nově pořízených vozidel pro veřejnou dopravu (ks)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cs-CZ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1379281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osob přepravených</a:t>
                      </a:r>
                      <a:r>
                        <a:rPr lang="cs-CZ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veřejnou dopravou (osoby/rok)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27 500 000 </a:t>
                      </a:r>
                    </a:p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(celý SC 1.2)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13 297</a:t>
                      </a:r>
                      <a:r>
                        <a:rPr lang="cs-CZ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850</a:t>
                      </a:r>
                      <a:endParaRPr lang="cs-CZ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</a:tr>
              <a:tr h="1379281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Množství emisí primárních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částic a prekurzorů sekundárních částic v rámci podpořených projektů (t/rok)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2,01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2,24</a:t>
                      </a:r>
                      <a:endParaRPr lang="cs-CZ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</a:tr>
              <a:tr h="4169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Alokace EFRR 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180 000 000 Kč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156 638 000 Kč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4679</TotalTime>
  <Words>874</Words>
  <Application>Microsoft Office PowerPoint</Application>
  <PresentationFormat>Předvádění na obrazovce (4:3)</PresentationFormat>
  <Paragraphs>143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Motiv systému Office</vt:lpstr>
      <vt:lpstr>  Pracovní skupina  Modernizace vozového parku  </vt:lpstr>
      <vt:lpstr>Program</vt:lpstr>
      <vt:lpstr>Integrovaná strategie pro ITI PMO</vt:lpstr>
      <vt:lpstr>Proces schvalování projektů</vt:lpstr>
      <vt:lpstr>Zapojení zprostředkujícího subjektu</vt:lpstr>
      <vt:lpstr>Předložené projektové záměry</vt:lpstr>
      <vt:lpstr>Předložené projektové záměry</vt:lpstr>
      <vt:lpstr>Alokace opatření ITI (vozidla)</vt:lpstr>
      <vt:lpstr>Opatření 1.4.2 Strategie ITI (Modernizace vozového parku ve veřejné dopravě)</vt:lpstr>
      <vt:lpstr>Posouzení souladu PZ se strategií ITI PMO</vt:lpstr>
      <vt:lpstr>Posouzení souladu PZ se strategií ITI PMO</vt:lpstr>
      <vt:lpstr>1) BUS CNG Kladno - 2017</vt:lpstr>
      <vt:lpstr>2) Nákup nízkopodlažních autobusů s pohonem CNG – ČSAD Střední Čechy a.s</vt:lpstr>
      <vt:lpstr>Hodnotící kritéria ZS ITI (vozidla)</vt:lpstr>
      <vt:lpstr>Hodnotící kritéria ZS ITI (vozidla)</vt:lpstr>
      <vt:lpstr>Další postup</vt:lpstr>
      <vt:lpstr>   Děkujeme  za pozornost!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Kubíček Ondřej Mgr. (IPR/SSP)</cp:lastModifiedBy>
  <cp:revision>257</cp:revision>
  <cp:lastPrinted>2017-08-23T11:59:24Z</cp:lastPrinted>
  <dcterms:created xsi:type="dcterms:W3CDTF">2016-01-20T08:04:53Z</dcterms:created>
  <dcterms:modified xsi:type="dcterms:W3CDTF">2017-08-25T08:42:40Z</dcterms:modified>
</cp:coreProperties>
</file>